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65" r:id="rId4"/>
    <p:sldId id="261" r:id="rId5"/>
    <p:sldId id="263" r:id="rId6"/>
    <p:sldId id="264" r:id="rId7"/>
    <p:sldId id="259" r:id="rId8"/>
    <p:sldId id="266" r:id="rId9"/>
    <p:sldId id="260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 rtl="0"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53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AE10CE4-0AEF-4BAF-A7E0-9658501A1783}" type="datetime1">
              <a:rPr lang="uk-UA" smtClean="0"/>
              <a:t>19.02.2026</a:t>
            </a:fld>
            <a:endParaRPr lang="en-U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D92CB86-0DB9-4A70-B1CF-B23508471F6B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576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E96D678-0CBC-4120-B2EA-DA48EA9EEA6C}" type="datetime1">
              <a:rPr lang="uk-UA" smtClean="0"/>
              <a:t>19.02.2026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uk"/>
              <a:t>Зразки заголовків</a:t>
            </a:r>
            <a:endParaRPr lang="en-US"/>
          </a:p>
          <a:p>
            <a:pPr lvl="1" rtl="0"/>
            <a:r>
              <a:rPr lang="uk"/>
              <a:t>Другий рівень</a:t>
            </a:r>
          </a:p>
          <a:p>
            <a:pPr lvl="2" rtl="0"/>
            <a:r>
              <a:rPr lang="uk"/>
              <a:t>Третій рівень</a:t>
            </a:r>
          </a:p>
          <a:p>
            <a:pPr lvl="3" rtl="0"/>
            <a:r>
              <a:rPr lang="uk"/>
              <a:t>Четвертий рівень</a:t>
            </a:r>
          </a:p>
          <a:p>
            <a:pPr lvl="4" rtl="0"/>
            <a:r>
              <a:rPr lang="uk"/>
              <a:t>П’ятий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2B151B-D7D1-48E5-8230-5AADBC794F88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927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к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rtlCol="0"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 rtlCol="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cxnSp>
        <p:nvCxnSpPr>
          <p:cNvPr id="9" name="Пряма сполучна лінія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D1EC39-490E-4AE8-92CB-DE9518FDD1BD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Місце для вертикального тексту 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 rtlCol="0"/>
          <a:lstStyle/>
          <a:p>
            <a:pPr lvl="0" rtl="0"/>
            <a:r>
              <a:rPr lang="uk-UA"/>
              <a:t>Клацніть, щоб відредагувати стилі зразків тексту</a:t>
            </a:r>
          </a:p>
          <a:p>
            <a:pPr lvl="1" rtl="0"/>
            <a:r>
              <a:rPr lang="uk-UA"/>
              <a:t>Другий рівень</a:t>
            </a:r>
          </a:p>
          <a:p>
            <a:pPr lvl="2" rtl="0"/>
            <a:r>
              <a:rPr lang="uk-UA"/>
              <a:t>Третій рівень</a:t>
            </a:r>
          </a:p>
          <a:p>
            <a:pPr lvl="3" rtl="0"/>
            <a:r>
              <a:rPr lang="uk-UA"/>
              <a:t>Четвертий рівень</a:t>
            </a:r>
          </a:p>
          <a:p>
            <a:pPr lvl="4" rtl="0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4A78F6-72DB-416E-B2B1-9040BCAD9E9D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кутник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Вертикальний заголовок 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 rtlCol="0"/>
          <a:lstStyle/>
          <a:p>
            <a:pPr rt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Місце для вертикального тексту 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 rtlCol="0"/>
          <a:lstStyle/>
          <a:p>
            <a:pPr lvl="0" rtl="0"/>
            <a:r>
              <a:rPr lang="uk-UA"/>
              <a:t>Клацніть, щоб відредагувати стилі зразків тексту</a:t>
            </a:r>
          </a:p>
          <a:p>
            <a:pPr lvl="1" rtl="0"/>
            <a:r>
              <a:rPr lang="uk-UA"/>
              <a:t>Другий рівень</a:t>
            </a:r>
          </a:p>
          <a:p>
            <a:pPr lvl="2" rtl="0"/>
            <a:r>
              <a:rPr lang="uk-UA"/>
              <a:t>Третій рівень</a:t>
            </a:r>
          </a:p>
          <a:p>
            <a:pPr lvl="3" rtl="0"/>
            <a:r>
              <a:rPr lang="uk-UA"/>
              <a:t>Четвертий рівень</a:t>
            </a:r>
          </a:p>
          <a:p>
            <a:pPr lvl="4" rtl="0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7B12714-5B97-4F13-9792-6D53EADE4894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Місце для номера слайда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uk-UA"/>
              <a:t>Клацніть, щоб відредагувати стилі зразків тексту</a:t>
            </a:r>
          </a:p>
          <a:p>
            <a:pPr lvl="1" rtl="0"/>
            <a:r>
              <a:rPr lang="uk-UA"/>
              <a:t>Другий рівень</a:t>
            </a:r>
          </a:p>
          <a:p>
            <a:pPr lvl="2" rtl="0"/>
            <a:r>
              <a:rPr lang="uk-UA"/>
              <a:t>Третій рівень</a:t>
            </a:r>
          </a:p>
          <a:p>
            <a:pPr lvl="3" rtl="0"/>
            <a:r>
              <a:rPr lang="uk-UA"/>
              <a:t>Четвертий рівень</a:t>
            </a:r>
          </a:p>
          <a:p>
            <a:pPr lvl="4" rtl="0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F0AF5F-7003-4DD2-8176-01461E5D019D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к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rtlCol="0"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rtlCol="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uk-UA"/>
              <a:t>Клацніть, щоб відредагувати стилі зразків тексту</a:t>
            </a:r>
          </a:p>
        </p:txBody>
      </p:sp>
      <p:cxnSp>
        <p:nvCxnSpPr>
          <p:cNvPr id="9" name="Пряма сполучна лінія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Місце для номера слайда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елементи вміст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 rtlCol="0"/>
          <a:lstStyle/>
          <a:p>
            <a:pPr lvl="0" rtl="0"/>
            <a:r>
              <a:rPr lang="uk-UA"/>
              <a:t>Клацніть, щоб відредагувати стилі зразків тексту</a:t>
            </a:r>
          </a:p>
          <a:p>
            <a:pPr lvl="1" rtl="0"/>
            <a:r>
              <a:rPr lang="uk-UA"/>
              <a:t>Другий рівень</a:t>
            </a:r>
          </a:p>
          <a:p>
            <a:pPr lvl="2" rtl="0"/>
            <a:r>
              <a:rPr lang="uk-UA"/>
              <a:t>Третій рівень</a:t>
            </a:r>
          </a:p>
          <a:p>
            <a:pPr lvl="3" rtl="0"/>
            <a:r>
              <a:rPr lang="uk-UA"/>
              <a:t>Четвертий рівень</a:t>
            </a:r>
          </a:p>
          <a:p>
            <a:pPr lvl="4" rtl="0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 rtlCol="0"/>
          <a:lstStyle/>
          <a:p>
            <a:pPr lvl="0" rtl="0"/>
            <a:r>
              <a:rPr lang="uk-UA"/>
              <a:t>Клацніть, щоб відредагувати стилі зразків тексту</a:t>
            </a:r>
          </a:p>
          <a:p>
            <a:pPr lvl="1" rtl="0"/>
            <a:r>
              <a:rPr lang="uk-UA"/>
              <a:t>Другий рівень</a:t>
            </a:r>
          </a:p>
          <a:p>
            <a:pPr lvl="2" rtl="0"/>
            <a:r>
              <a:rPr lang="uk-UA"/>
              <a:t>Третій рівень</a:t>
            </a:r>
          </a:p>
          <a:p>
            <a:pPr lvl="3" rtl="0"/>
            <a:r>
              <a:rPr lang="uk-UA"/>
              <a:t>Четвертий рівень</a:t>
            </a:r>
          </a:p>
          <a:p>
            <a:pPr lvl="4" rtl="0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B28E885-5816-420A-9D42-2FEF30285AD2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9" name="Місце для нижнього колонтитула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Місце для номера слайда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 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rtlCol="0"/>
          <a:lstStyle/>
          <a:p>
            <a:pPr rt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 rtlCol="0"/>
          <a:lstStyle/>
          <a:p>
            <a:pPr lvl="0" rtl="0"/>
            <a:r>
              <a:rPr lang="uk-UA"/>
              <a:t>Клацніть, щоб відредагувати стилі зразків тексту</a:t>
            </a:r>
          </a:p>
          <a:p>
            <a:pPr lvl="1" rtl="0"/>
            <a:r>
              <a:rPr lang="uk-UA"/>
              <a:t>Другий рівень</a:t>
            </a:r>
          </a:p>
          <a:p>
            <a:pPr lvl="2" rtl="0"/>
            <a:r>
              <a:rPr lang="uk-UA"/>
              <a:t>Третій рівень</a:t>
            </a:r>
          </a:p>
          <a:p>
            <a:pPr lvl="3" rtl="0"/>
            <a:r>
              <a:rPr lang="uk-UA"/>
              <a:t>Четвертий рівень</a:t>
            </a:r>
          </a:p>
          <a:p>
            <a:pPr lvl="4" rtl="0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rtlCol="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 rtlCol="0"/>
          <a:lstStyle/>
          <a:p>
            <a:pPr lvl="0" rtl="0"/>
            <a:r>
              <a:rPr lang="uk-UA"/>
              <a:t>Клацніть, щоб відредагувати стилі зразків тексту</a:t>
            </a:r>
          </a:p>
          <a:p>
            <a:pPr lvl="1" rtl="0"/>
            <a:r>
              <a:rPr lang="uk-UA"/>
              <a:t>Другий рівень</a:t>
            </a:r>
          </a:p>
          <a:p>
            <a:pPr lvl="2" rtl="0"/>
            <a:r>
              <a:rPr lang="uk-UA"/>
              <a:t>Третій рівень</a:t>
            </a:r>
          </a:p>
          <a:p>
            <a:pPr lvl="3" rtl="0"/>
            <a:r>
              <a:rPr lang="uk-UA"/>
              <a:t>Четвертий рівень</a:t>
            </a:r>
          </a:p>
          <a:p>
            <a:pPr lvl="4" rtl="0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BF90331-8470-4DAA-A3A0-CA149191E13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11" name="Місце для нижнього колонтитула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2" name="Місце для номера слайда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6" name="Місце для дати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C95A89-DE92-4CEC-84F2-B31945BCA6E4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7" name="Місце для нижнього колонтитула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8" name="Місце для номера слайда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кутник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61F2CEA-8735-4CB5-A8E4-796AAFC6E7DA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кутник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rtlCol="0"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 rtlCol="0"/>
          <a:lstStyle/>
          <a:p>
            <a:pPr lvl="0" rtl="0"/>
            <a:r>
              <a:rPr lang="uk-UA"/>
              <a:t>Клацніть, щоб відредагувати стилі зразків тексту</a:t>
            </a:r>
          </a:p>
          <a:p>
            <a:pPr lvl="1" rtl="0"/>
            <a:r>
              <a:rPr lang="uk-UA"/>
              <a:t>Другий рівень</a:t>
            </a:r>
          </a:p>
          <a:p>
            <a:pPr lvl="2" rtl="0"/>
            <a:r>
              <a:rPr lang="uk-UA"/>
              <a:t>Третій рівень</a:t>
            </a:r>
          </a:p>
          <a:p>
            <a:pPr lvl="3" rtl="0"/>
            <a:r>
              <a:rPr lang="uk-UA"/>
              <a:t>Четвертий рівень</a:t>
            </a:r>
          </a:p>
          <a:p>
            <a:pPr lvl="4" rtl="0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 rtlCol="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fld id="{089DF9F9-C3E5-4342-B0AC-4484E4AF4438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 rtlCol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7" name="Місце для номера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кутник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Місце для зображення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rtlCol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 rtlCol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fld id="{B7FA476F-E2E0-4285-BE13-EC00DD3E8A1C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Місце для нижнього колонтитула 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uk" dirty="0"/>
              <a:t>Зразок заголовка</a:t>
            </a:r>
            <a:endParaRPr lang="en-US" dirty="0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uk" dirty="0"/>
              <a:t>Зразки заголовків</a:t>
            </a:r>
          </a:p>
          <a:p>
            <a:pPr lvl="1" rtl="0"/>
            <a:r>
              <a:rPr lang="uk" dirty="0"/>
              <a:t>Другий рівень</a:t>
            </a:r>
          </a:p>
          <a:p>
            <a:pPr lvl="2" rtl="0"/>
            <a:r>
              <a:rPr lang="uk" dirty="0"/>
              <a:t>Третій рівень</a:t>
            </a:r>
          </a:p>
          <a:p>
            <a:pPr lvl="3" rtl="0"/>
            <a:r>
              <a:rPr lang="uk" dirty="0"/>
              <a:t>Четвертий рівень</a:t>
            </a:r>
          </a:p>
          <a:p>
            <a:pPr lvl="4" rtl="0"/>
            <a:r>
              <a:rPr lang="uk" dirty="0"/>
              <a:t>П’ятий рівень</a:t>
            </a:r>
            <a:endParaRPr lang="en-US" dirty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72DE5ED-A30D-4234-8893-A9691FA5F80E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‹№›</a:t>
            </a:fld>
            <a:endParaRPr lang="en-US" dirty="0"/>
          </a:p>
        </p:txBody>
      </p:sp>
      <p:cxnSp>
        <p:nvCxnSpPr>
          <p:cNvPr id="10" name="Пряма сполучна лінія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Прямокутник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 rtlCol="0">
            <a:normAutofit/>
          </a:bodyPr>
          <a:lstStyle/>
          <a:p>
            <a:pPr rtl="0"/>
            <a:r>
              <a:rPr lang="uk" sz="8000" dirty="0"/>
              <a:t>Задачі на ідею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 rtlCol="0">
            <a:normAutofit/>
          </a:bodyPr>
          <a:lstStyle/>
          <a:p>
            <a:pPr rtl="0"/>
            <a:r>
              <a:rPr lang="uk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Скляр І.В.</a:t>
            </a:r>
          </a:p>
        </p:txBody>
      </p:sp>
      <p:pic>
        <p:nvPicPr>
          <p:cNvPr id="5" name="Рисунок 4" descr="Зображення опис якого включає слова: будівля, сидіти, лавка, збоку&#10;&#10;Автоматично створений опис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Пряма сполучна лінія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70531-CE0D-9A5E-8747-687E6EE76A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FB0481-C7D5-DF36-0492-6729FDBF4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Підпрограма малювання трикутника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70875DC-7016-AB4F-C9F8-6E7251EBB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5E30AE-1439-A5B8-5451-C76BC9A49C9C}"/>
              </a:ext>
            </a:extLst>
          </p:cNvPr>
          <p:cNvSpPr txBox="1"/>
          <p:nvPr/>
        </p:nvSpPr>
        <p:spPr>
          <a:xfrm>
            <a:off x="359659" y="1799508"/>
            <a:ext cx="11754706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procedure triangle(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height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longint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; </a:t>
            </a:r>
            <a:endParaRPr lang="uk-UA" sz="3000" b="1" i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algn="l">
              <a:buNone/>
            </a:pPr>
            <a:r>
              <a:rPr lang="uk-UA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    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border,fill_char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: char);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var i:longint;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begin</a:t>
            </a:r>
            <a:endParaRPr lang="uk-UA" sz="3000" b="1" i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r>
              <a:rPr lang="uk-UA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3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line_symbol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3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height,border,border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sz="3000" b="1" i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</a:t>
            </a:r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for i:=height-</a:t>
            </a:r>
            <a:r>
              <a:rPr lang="en-US" sz="3200" b="1" dirty="0">
                <a:solidFill>
                  <a:srgbClr val="006400"/>
                </a:solidFill>
                <a:latin typeface="Courier New" panose="02070309020205020404" pitchFamily="49" charset="0"/>
              </a:rPr>
              <a:t>1 </a:t>
            </a:r>
            <a:r>
              <a:rPr lang="en-US" sz="3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downto</a:t>
            </a:r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3200" b="1" dirty="0">
                <a:solidFill>
                  <a:srgbClr val="006400"/>
                </a:solidFill>
                <a:latin typeface="Courier New" panose="02070309020205020404" pitchFamily="49" charset="0"/>
              </a:rPr>
              <a:t>1 </a:t>
            </a:r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do</a:t>
            </a:r>
          </a:p>
          <a:p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</a:t>
            </a:r>
            <a:r>
              <a:rPr lang="en-US" sz="3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line_symbol</a:t>
            </a:r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3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i,border,fill_char</a:t>
            </a:r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32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end;</a:t>
            </a:r>
          </a:p>
        </p:txBody>
      </p:sp>
    </p:spTree>
    <p:extLst>
      <p:ext uri="{BB962C8B-B14F-4D97-AF65-F5344CB8AC3E}">
        <p14:creationId xmlns:p14="http://schemas.microsoft.com/office/powerpoint/2010/main" val="145092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4B4AE1-BEA5-A70D-B487-6F601692D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F7A6DD-E81D-E2EC-7CBD-B3E200982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Псевдографіка (трикутник)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6ABB8C4-FB32-F5F7-897A-CFF1B290D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B69644-746C-50DE-AA28-B57D78A4885F}"/>
              </a:ext>
            </a:extLst>
          </p:cNvPr>
          <p:cNvSpPr txBox="1"/>
          <p:nvPr/>
        </p:nvSpPr>
        <p:spPr>
          <a:xfrm>
            <a:off x="986752" y="2062149"/>
            <a:ext cx="2761283" cy="3363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* * * 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* * * * 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</a:t>
            </a:r>
            <a:endParaRPr lang="uk-UA" sz="2800" b="1" kern="100" dirty="0"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41C34A-335B-E86C-3D14-98841601A33B}"/>
              </a:ext>
            </a:extLst>
          </p:cNvPr>
          <p:cNvSpPr txBox="1"/>
          <p:nvPr/>
        </p:nvSpPr>
        <p:spPr>
          <a:xfrm>
            <a:off x="6523393" y="2094532"/>
            <a:ext cx="2761283" cy="3363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* + + 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* + + + 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</a:t>
            </a:r>
            <a:endParaRPr lang="uk-UA" sz="2800" b="1" kern="100" dirty="0"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48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071DF-79E4-B13D-F514-B3842FFF46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4B3A72-CFB2-BFB9-3C21-08D4D2BB3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Підпрограма малювання трикутника з пробілами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B31BD53-7BE6-4E7D-7BCD-765E65E40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E1B3E3-A6AD-222F-66A6-49244D462773}"/>
              </a:ext>
            </a:extLst>
          </p:cNvPr>
          <p:cNvSpPr txBox="1"/>
          <p:nvPr/>
        </p:nvSpPr>
        <p:spPr>
          <a:xfrm>
            <a:off x="359659" y="1799508"/>
            <a:ext cx="11754706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procedure triangle(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height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longint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; </a:t>
            </a:r>
            <a:endParaRPr lang="uk-UA" sz="3000" b="1" i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algn="l">
              <a:buNone/>
            </a:pPr>
            <a:r>
              <a:rPr lang="uk-UA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    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border,fill_char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: char);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var i:longint;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begin</a:t>
            </a:r>
            <a:endParaRPr lang="en-US" sz="30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algn="l">
              <a:buNone/>
            </a:pP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for i:=1</a:t>
            </a:r>
            <a:r>
              <a:rPr lang="en-US" sz="3200" b="1" dirty="0">
                <a:solidFill>
                  <a:srgbClr val="006400"/>
                </a:solidFill>
                <a:latin typeface="Courier New" panose="02070309020205020404" pitchFamily="49" charset="0"/>
              </a:rPr>
              <a:t> </a:t>
            </a:r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to </a:t>
            </a:r>
            <a:r>
              <a:rPr lang="en-US" sz="3200" b="1" dirty="0">
                <a:solidFill>
                  <a:srgbClr val="006400"/>
                </a:solidFill>
                <a:latin typeface="Courier New" panose="02070309020205020404" pitchFamily="49" charset="0"/>
              </a:rPr>
              <a:t>height </a:t>
            </a:r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do</a:t>
            </a:r>
          </a:p>
          <a:p>
            <a:pPr algn="l">
              <a:buNone/>
            </a:pPr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begin</a:t>
            </a:r>
          </a:p>
          <a:p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</a:t>
            </a:r>
            <a:r>
              <a:rPr lang="en-US" sz="3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line_space</a:t>
            </a:r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((height-1)*2);</a:t>
            </a:r>
          </a:p>
          <a:p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</a:t>
            </a:r>
            <a:r>
              <a:rPr lang="en-US" sz="3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line_symbol</a:t>
            </a:r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3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i,border,fill_char</a:t>
            </a:r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3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end;</a:t>
            </a:r>
          </a:p>
          <a:p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end;</a:t>
            </a:r>
          </a:p>
        </p:txBody>
      </p:sp>
    </p:spTree>
    <p:extLst>
      <p:ext uri="{BB962C8B-B14F-4D97-AF65-F5344CB8AC3E}">
        <p14:creationId xmlns:p14="http://schemas.microsoft.com/office/powerpoint/2010/main" val="280935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F2C16C-11DF-0822-63FD-23CA316B70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0F86B4-F597-7816-5716-94E592DF1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Псевдографіка (трикутник)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90B73F1-ACB5-D907-24C8-38055A417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F6F0A4-E7FA-1EF8-109B-87A15C39BCEA}"/>
              </a:ext>
            </a:extLst>
          </p:cNvPr>
          <p:cNvSpPr txBox="1"/>
          <p:nvPr/>
        </p:nvSpPr>
        <p:spPr>
          <a:xfrm>
            <a:off x="986752" y="2062149"/>
            <a:ext cx="5109248" cy="3363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* * * * * * 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* * * * * * * * 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 * * * * *</a:t>
            </a:r>
            <a:endParaRPr lang="uk-UA" sz="2800" b="1" kern="100" dirty="0"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5DCC96-4F20-FD7E-FF05-ED4D56DFD0B2}"/>
              </a:ext>
            </a:extLst>
          </p:cNvPr>
          <p:cNvSpPr txBox="1"/>
          <p:nvPr/>
        </p:nvSpPr>
        <p:spPr>
          <a:xfrm>
            <a:off x="6523393" y="2094532"/>
            <a:ext cx="4831244" cy="3363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solidFill>
                  <a:schemeClr val="bg1"/>
                </a:solidFill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* + + + + + 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solidFill>
                  <a:schemeClr val="bg1"/>
                </a:solidFill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* + + + + + + + 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 * * * * *</a:t>
            </a:r>
            <a:endParaRPr lang="uk-UA" sz="2800" b="1" kern="100" dirty="0"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24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97FECB-4396-047C-38C7-925604AFA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Псевдографіка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квадрат)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D2EC1A3-986C-C7DB-BE62-E7D985CD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E9E250-C1F3-ECAF-232B-BB35FD117856}"/>
              </a:ext>
            </a:extLst>
          </p:cNvPr>
          <p:cNvSpPr txBox="1"/>
          <p:nvPr/>
        </p:nvSpPr>
        <p:spPr>
          <a:xfrm>
            <a:off x="1097280" y="2112389"/>
            <a:ext cx="2224418" cy="280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CA6D46-5D97-495D-331C-0905DEAA06C2}"/>
              </a:ext>
            </a:extLst>
          </p:cNvPr>
          <p:cNvSpPr txBox="1"/>
          <p:nvPr/>
        </p:nvSpPr>
        <p:spPr>
          <a:xfrm>
            <a:off x="4653100" y="1959343"/>
            <a:ext cx="6441620" cy="4491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for i:=1 to N do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begin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for j:=1 to N-1 do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begin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  write('* ');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end;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en-US" sz="2800" b="1" kern="100" dirty="0" err="1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writeln</a:t>
            </a: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('*');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end;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05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FF3BC-0068-1225-657C-9449166D4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EE261F-D6E6-9B19-547B-39534DF8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Псевдографіка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квадрат)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1F372AA-969E-EAEA-C52F-F87BC97AC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824644-FAD8-EDE6-DBA4-B3F8AB871714}"/>
              </a:ext>
            </a:extLst>
          </p:cNvPr>
          <p:cNvSpPr txBox="1"/>
          <p:nvPr/>
        </p:nvSpPr>
        <p:spPr>
          <a:xfrm>
            <a:off x="1097280" y="2112389"/>
            <a:ext cx="2224418" cy="280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39A950-7EC6-47A2-B49D-0930724F79AB}"/>
              </a:ext>
            </a:extLst>
          </p:cNvPr>
          <p:cNvSpPr txBox="1"/>
          <p:nvPr/>
        </p:nvSpPr>
        <p:spPr>
          <a:xfrm>
            <a:off x="8126959" y="3187563"/>
            <a:ext cx="2325655" cy="280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     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     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     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A78233-F46F-BBB8-AED5-F0F3C22AC9FF}"/>
              </a:ext>
            </a:extLst>
          </p:cNvPr>
          <p:cNvSpPr txBox="1"/>
          <p:nvPr/>
        </p:nvSpPr>
        <p:spPr>
          <a:xfrm>
            <a:off x="4647629" y="2454033"/>
            <a:ext cx="2736202" cy="280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165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25088-F216-AB45-920C-D35BA0337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CDFF18-9E6C-57D7-45E1-9E32EB284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Аналіз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A581CA5-703F-B440-9348-504703C72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B209B8-AA21-B335-080A-BA57138227B8}"/>
              </a:ext>
            </a:extLst>
          </p:cNvPr>
          <p:cNvSpPr txBox="1"/>
          <p:nvPr/>
        </p:nvSpPr>
        <p:spPr>
          <a:xfrm>
            <a:off x="1097279" y="2112389"/>
            <a:ext cx="10058400" cy="16730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Маємо у кожному рядку послідовність з 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символів, </a:t>
            </a:r>
            <a:r>
              <a:rPr lang="uk-UA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uk-UA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якій відрізняються граничні</a:t>
            </a:r>
            <a:endParaRPr lang="en-US" sz="2800" b="1" kern="100" dirty="0">
              <a:effectLst/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символи та символи-заповнювачі</a:t>
            </a:r>
            <a:endParaRPr lang="uk-UA" sz="2800" b="1" kern="100" dirty="0"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55BF32-EB47-C606-0635-40CC4F869348}"/>
              </a:ext>
            </a:extLst>
          </p:cNvPr>
          <p:cNvSpPr txBox="1"/>
          <p:nvPr/>
        </p:nvSpPr>
        <p:spPr>
          <a:xfrm>
            <a:off x="9510851" y="3429000"/>
            <a:ext cx="2736202" cy="280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65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63B1EC-2B1D-1994-8633-5D7DD114B7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66C01B-E419-BF66-FEBB-CF26D1289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Підпрограма малювання рядочка символів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C0A3A44-79B1-D9AA-61DA-FAE148DE0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BC258B-6C84-A530-B3F7-570D749AAFB0}"/>
              </a:ext>
            </a:extLst>
          </p:cNvPr>
          <p:cNvSpPr txBox="1"/>
          <p:nvPr/>
        </p:nvSpPr>
        <p:spPr>
          <a:xfrm>
            <a:off x="359659" y="1799508"/>
            <a:ext cx="11754706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procedure 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line_symbol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n:longint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; </a:t>
            </a:r>
            <a:endParaRPr lang="uk-UA" sz="3000" b="1" i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algn="l">
              <a:buNone/>
            </a:pPr>
            <a:r>
              <a:rPr lang="uk-UA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      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border,fill_char:char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);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var i:longint;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begin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if (N&gt;1)</a:t>
            </a:r>
            <a:r>
              <a:rPr lang="uk-UA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then </a:t>
            </a:r>
            <a:endParaRPr lang="uk-UA" sz="3000" b="1" i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algn="l">
              <a:buNone/>
            </a:pPr>
            <a:r>
              <a:rPr lang="uk-UA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write(border,' ');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for i:=1 to N-2 do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  write(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fill_char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,' ');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writeln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(border);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end;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81C5FB-0A49-63AD-8B31-7A0C5C2F0949}"/>
              </a:ext>
            </a:extLst>
          </p:cNvPr>
          <p:cNvSpPr txBox="1"/>
          <p:nvPr/>
        </p:nvSpPr>
        <p:spPr>
          <a:xfrm>
            <a:off x="8887630" y="1033952"/>
            <a:ext cx="3670513" cy="740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40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*</a:t>
            </a:r>
            <a:endParaRPr lang="uk-UA" sz="4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6DD9F0-9902-5147-73C1-1F71D344B3D4}"/>
              </a:ext>
            </a:extLst>
          </p:cNvPr>
          <p:cNvSpPr txBox="1"/>
          <p:nvPr/>
        </p:nvSpPr>
        <p:spPr>
          <a:xfrm>
            <a:off x="8887629" y="1096100"/>
            <a:ext cx="3670513" cy="740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40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</a:t>
            </a:r>
            <a:r>
              <a:rPr lang="uk-UA" sz="40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</a:t>
            </a:r>
            <a:r>
              <a:rPr lang="en-US" sz="40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uk-UA" sz="4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3C1BD6-F907-15BD-EA7C-75B3B1C270C5}"/>
              </a:ext>
            </a:extLst>
          </p:cNvPr>
          <p:cNvSpPr txBox="1"/>
          <p:nvPr/>
        </p:nvSpPr>
        <p:spPr>
          <a:xfrm>
            <a:off x="8887629" y="1096100"/>
            <a:ext cx="3670513" cy="740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40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</a:t>
            </a:r>
            <a:r>
              <a:rPr lang="uk-UA" sz="40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n-US" sz="40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uk-UA" sz="4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A38435-AD3C-95E6-7406-A2D8A02178EA}"/>
              </a:ext>
            </a:extLst>
          </p:cNvPr>
          <p:cNvSpPr txBox="1"/>
          <p:nvPr/>
        </p:nvSpPr>
        <p:spPr>
          <a:xfrm>
            <a:off x="6873073" y="3816550"/>
            <a:ext cx="49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Виняток: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= 1</a:t>
            </a:r>
            <a:endParaRPr lang="uk-UA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B0D608-89CB-39B7-BB3E-C31601400957}"/>
              </a:ext>
            </a:extLst>
          </p:cNvPr>
          <p:cNvSpPr txBox="1"/>
          <p:nvPr/>
        </p:nvSpPr>
        <p:spPr>
          <a:xfrm>
            <a:off x="8887629" y="4776259"/>
            <a:ext cx="847548" cy="740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40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uk-UA" sz="4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74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3" grpId="0"/>
      <p:bldP spid="5" grpId="0"/>
      <p:bldP spid="5" grpId="1"/>
      <p:bldP spid="7" grpId="0"/>
      <p:bldP spid="7" grpId="1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557761-84D7-AA3C-10D8-964E30CB6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2D2752-335B-873A-BB89-DA69A81C2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 програма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1AFB75D-BC72-AD63-CF72-3C8F7F18D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C8F93E-C17B-A419-9167-2818E0B7400F}"/>
              </a:ext>
            </a:extLst>
          </p:cNvPr>
          <p:cNvSpPr txBox="1"/>
          <p:nvPr/>
        </p:nvSpPr>
        <p:spPr>
          <a:xfrm>
            <a:off x="578498" y="2045633"/>
            <a:ext cx="823893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var </a:t>
            </a:r>
            <a:r>
              <a:rPr lang="en-US" sz="28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N,i:longint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;</a:t>
            </a:r>
          </a:p>
          <a:p>
            <a:pPr algn="l">
              <a:buNone/>
            </a:pP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begin</a:t>
            </a:r>
          </a:p>
          <a:p>
            <a:pPr algn="l">
              <a:buNone/>
            </a:pP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read(N);</a:t>
            </a:r>
          </a:p>
          <a:p>
            <a:pPr algn="l">
              <a:buNone/>
            </a:pP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</a:t>
            </a:r>
            <a:r>
              <a:rPr lang="en-US" sz="28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line_symbol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(N,'*','*');</a:t>
            </a:r>
          </a:p>
          <a:p>
            <a:pPr algn="l">
              <a:buNone/>
            </a:pP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for i:=1 to N-2 do</a:t>
            </a:r>
          </a:p>
          <a:p>
            <a:pPr algn="l">
              <a:buNone/>
            </a:pP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    </a:t>
            </a:r>
            <a:r>
              <a:rPr lang="en-US" sz="28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line_symbol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(N,'*','+');</a:t>
            </a:r>
          </a:p>
          <a:p>
            <a:pPr algn="l">
              <a:buNone/>
            </a:pP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if N&gt;1</a:t>
            </a:r>
            <a:r>
              <a:rPr lang="uk-UA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</a:p>
          <a:p>
            <a:pPr algn="l">
              <a:buNone/>
            </a:pPr>
            <a:r>
              <a:rPr lang="uk-UA" sz="28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then </a:t>
            </a:r>
            <a:r>
              <a:rPr lang="en-US" sz="28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line_symbol</a:t>
            </a: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(N,'*','*');</a:t>
            </a:r>
          </a:p>
          <a:p>
            <a:pPr algn="l">
              <a:buNone/>
            </a:pPr>
            <a:r>
              <a:rPr lang="en-US" sz="28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end.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F45FBD-FA0F-0278-7869-60F446A00B59}"/>
              </a:ext>
            </a:extLst>
          </p:cNvPr>
          <p:cNvSpPr txBox="1"/>
          <p:nvPr/>
        </p:nvSpPr>
        <p:spPr>
          <a:xfrm>
            <a:off x="9726619" y="46037"/>
            <a:ext cx="2736202" cy="280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 зі стрілкою 6">
            <a:extLst>
              <a:ext uri="{FF2B5EF4-FFF2-40B4-BE49-F238E27FC236}">
                <a16:creationId xmlns:a16="http://schemas.microsoft.com/office/drawing/2014/main" id="{0520A2DA-0CE0-EE43-B8DB-186A0531F15C}"/>
              </a:ext>
            </a:extLst>
          </p:cNvPr>
          <p:cNvCxnSpPr/>
          <p:nvPr/>
        </p:nvCxnSpPr>
        <p:spPr>
          <a:xfrm flipV="1">
            <a:off x="6126480" y="401216"/>
            <a:ext cx="3600139" cy="323772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 зі стрілкою 7">
            <a:extLst>
              <a:ext uri="{FF2B5EF4-FFF2-40B4-BE49-F238E27FC236}">
                <a16:creationId xmlns:a16="http://schemas.microsoft.com/office/drawing/2014/main" id="{26E4A697-EBF4-7A86-BD1D-8AB69B4ECE9B}"/>
              </a:ext>
            </a:extLst>
          </p:cNvPr>
          <p:cNvCxnSpPr>
            <a:cxnSpLocks/>
          </p:cNvCxnSpPr>
          <p:nvPr/>
        </p:nvCxnSpPr>
        <p:spPr>
          <a:xfrm flipV="1">
            <a:off x="8477794" y="2631443"/>
            <a:ext cx="1356671" cy="313487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ава фігурна дужка 9">
            <a:extLst>
              <a:ext uri="{FF2B5EF4-FFF2-40B4-BE49-F238E27FC236}">
                <a16:creationId xmlns:a16="http://schemas.microsoft.com/office/drawing/2014/main" id="{DFCB5396-AC80-158C-8D57-31F7BA8C6AD8}"/>
              </a:ext>
            </a:extLst>
          </p:cNvPr>
          <p:cNvSpPr/>
          <p:nvPr/>
        </p:nvSpPr>
        <p:spPr>
          <a:xfrm>
            <a:off x="6904654" y="3797559"/>
            <a:ext cx="485191" cy="905070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1" name="Пряма зі стрілкою 10">
            <a:extLst>
              <a:ext uri="{FF2B5EF4-FFF2-40B4-BE49-F238E27FC236}">
                <a16:creationId xmlns:a16="http://schemas.microsoft.com/office/drawing/2014/main" id="{65B990B2-F008-2A27-2654-0B3F57DD3CC5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7501812" y="1418877"/>
            <a:ext cx="1847461" cy="290058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ава фігурна дужка 12">
            <a:extLst>
              <a:ext uri="{FF2B5EF4-FFF2-40B4-BE49-F238E27FC236}">
                <a16:creationId xmlns:a16="http://schemas.microsoft.com/office/drawing/2014/main" id="{EE037A74-08A6-4D95-6848-A97064363433}"/>
              </a:ext>
            </a:extLst>
          </p:cNvPr>
          <p:cNvSpPr/>
          <p:nvPr/>
        </p:nvSpPr>
        <p:spPr>
          <a:xfrm flipH="1">
            <a:off x="9349273" y="826797"/>
            <a:ext cx="485191" cy="1184160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7180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CDDC74-185A-BDA3-EB83-A942DB277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7FDA57-7815-90C8-333E-108BE4BEE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Псевдографіка (прямокутник)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77F94DA-0ACE-172A-E28D-69D2C35C2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2A78D0-4BDA-93F3-B807-09EB70405233}"/>
              </a:ext>
            </a:extLst>
          </p:cNvPr>
          <p:cNvSpPr txBox="1"/>
          <p:nvPr/>
        </p:nvSpPr>
        <p:spPr>
          <a:xfrm>
            <a:off x="1097280" y="2112389"/>
            <a:ext cx="2840238" cy="2236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ADC93A-2135-94C9-B571-8D08FFCD1BFC}"/>
              </a:ext>
            </a:extLst>
          </p:cNvPr>
          <p:cNvSpPr txBox="1"/>
          <p:nvPr/>
        </p:nvSpPr>
        <p:spPr>
          <a:xfrm>
            <a:off x="8218426" y="3741935"/>
            <a:ext cx="2978798" cy="2236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       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       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323C6E-C7FD-8662-FDAE-9A5072EB3B94}"/>
              </a:ext>
            </a:extLst>
          </p:cNvPr>
          <p:cNvSpPr txBox="1"/>
          <p:nvPr/>
        </p:nvSpPr>
        <p:spPr>
          <a:xfrm>
            <a:off x="4579535" y="2629244"/>
            <a:ext cx="3454659" cy="2236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+ + + +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16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94F3EC-9092-4834-A27D-89EFE3FF0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B41556-BC4D-0921-86B2-225E1EC4E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Підпрограма малювання прямокутника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5F4DA08-45CB-CF7A-76AB-E1D9C2924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4B67F5-CB0C-E564-C338-417B57857C5B}"/>
              </a:ext>
            </a:extLst>
          </p:cNvPr>
          <p:cNvSpPr txBox="1"/>
          <p:nvPr/>
        </p:nvSpPr>
        <p:spPr>
          <a:xfrm>
            <a:off x="359659" y="1799508"/>
            <a:ext cx="11754706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procedure rectangle(</a:t>
            </a:r>
            <a:r>
              <a:rPr lang="en-US" sz="3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height,width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longint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; </a:t>
            </a:r>
            <a:endParaRPr lang="uk-UA" sz="3000" b="1" i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algn="l">
              <a:buNone/>
            </a:pPr>
            <a:r>
              <a:rPr lang="uk-UA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              </a:t>
            </a:r>
            <a:r>
              <a:rPr lang="en-US" sz="3000" b="1" i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border,fill_char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: char);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var i:longint;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begin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if (height&gt;1)</a:t>
            </a:r>
            <a:r>
              <a:rPr lang="uk-UA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then </a:t>
            </a:r>
            <a:endParaRPr lang="uk-UA" sz="3000" b="1" i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r>
              <a:rPr lang="uk-UA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3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line_symbol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3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width,border,border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sz="3000" b="1" i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for i:=1 to height-2 do</a:t>
            </a:r>
          </a:p>
          <a:p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   </a:t>
            </a:r>
            <a:r>
              <a:rPr lang="en-US" sz="3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line_symbol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3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width,border,fill_char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  <a:endParaRPr lang="en-US" sz="3000" b="1" i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 </a:t>
            </a:r>
            <a:r>
              <a:rPr lang="en-US" sz="3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line_symbol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sz="30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width,border,border</a:t>
            </a:r>
            <a:r>
              <a:rPr lang="en-US" sz="3000" b="1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pPr algn="l">
              <a:buNone/>
            </a:pPr>
            <a:r>
              <a:rPr lang="en-US" sz="3000" b="1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end;</a:t>
            </a:r>
          </a:p>
        </p:txBody>
      </p:sp>
    </p:spTree>
    <p:extLst>
      <p:ext uri="{BB962C8B-B14F-4D97-AF65-F5344CB8AC3E}">
        <p14:creationId xmlns:p14="http://schemas.microsoft.com/office/powerpoint/2010/main" val="347973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D7ACCC-3781-6E9E-C462-3AEB0E239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14D8DC-7A5A-8F69-51A4-C34DFE816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Псевдографіка (трикутник)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EC210F2-FB8B-9201-2122-FB49E87CC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3C50B06-0C76-4044-B569-A7DE6500F95B}" type="datetime1">
              <a:rPr lang="uk-UA" smtClean="0"/>
              <a:t>19.02.2026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605FC4-67A8-DA16-0012-E01B3CE3F781}"/>
              </a:ext>
            </a:extLst>
          </p:cNvPr>
          <p:cNvSpPr txBox="1"/>
          <p:nvPr/>
        </p:nvSpPr>
        <p:spPr>
          <a:xfrm>
            <a:off x="986752" y="2062149"/>
            <a:ext cx="2761283" cy="3363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uk-UA" sz="2800" b="1" kern="100" dirty="0"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9B09C-48E4-0152-B477-17F32CED8440}"/>
              </a:ext>
            </a:extLst>
          </p:cNvPr>
          <p:cNvSpPr txBox="1"/>
          <p:nvPr/>
        </p:nvSpPr>
        <p:spPr>
          <a:xfrm>
            <a:off x="4368666" y="2410132"/>
            <a:ext cx="3016870" cy="3363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 * * *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</a:t>
            </a: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$</a:t>
            </a: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$ $ 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$ $ 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$ 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 *</a:t>
            </a: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027BD7-2D38-4278-B1E0-77ABFEB1D125}"/>
              </a:ext>
            </a:extLst>
          </p:cNvPr>
          <p:cNvSpPr txBox="1"/>
          <p:nvPr/>
        </p:nvSpPr>
        <p:spPr>
          <a:xfrm>
            <a:off x="8291692" y="2744964"/>
            <a:ext cx="2840238" cy="3363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2 2 2 2 2 2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2 2 2 2 2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2 2 2 2</a:t>
            </a:r>
            <a:endParaRPr lang="uk-UA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800" b="1" kern="100" dirty="0">
                <a:effectLst/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2 2 2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2 2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kern="100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uk-UA" sz="2800" b="1" kern="100" dirty="0">
              <a:latin typeface="Courier New" panose="020703090202050204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7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3" grpId="0"/>
    </p:bldLst>
  </p:timing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9115_TF56160789" id="{338CDFFA-6E0B-4EAE-98BA-0FA535F408CC}" vid="{598B8DAB-B99F-41D6-934E-B509BA09E809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{DD74324F-0531-43EA-A082-967EF868AA00}TFf0a5ceae-4542-492d-822e-d65a94fb0e1ebc64910f_win32-9028466b7bb5</Template>
  <TotalTime>389</TotalTime>
  <Words>872</Words>
  <Application>Microsoft Office PowerPoint</Application>
  <PresentationFormat>Широкий екран</PresentationFormat>
  <Paragraphs>173</Paragraphs>
  <Slides>13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8" baseType="lpstr">
      <vt:lpstr>Bookman Old Style</vt:lpstr>
      <vt:lpstr>Calibri</vt:lpstr>
      <vt:lpstr>Courier New</vt:lpstr>
      <vt:lpstr>Franklin Gothic Book</vt:lpstr>
      <vt:lpstr>1_RetrospectVTI</vt:lpstr>
      <vt:lpstr>Задачі на ідею</vt:lpstr>
      <vt:lpstr>Псевдографіка (квадрат)</vt:lpstr>
      <vt:lpstr>Псевдографіка (квадрат)</vt:lpstr>
      <vt:lpstr>Аналіз</vt:lpstr>
      <vt:lpstr>Підпрограма малювання рядочка символів</vt:lpstr>
      <vt:lpstr>Основна програма</vt:lpstr>
      <vt:lpstr>Псевдографіка (прямокутник)</vt:lpstr>
      <vt:lpstr>Підпрограма малювання прямокутника</vt:lpstr>
      <vt:lpstr>Псевдографіка (трикутник)</vt:lpstr>
      <vt:lpstr>Підпрограма малювання трикутника</vt:lpstr>
      <vt:lpstr>Псевдографіка (трикутник)</vt:lpstr>
      <vt:lpstr>Підпрограма малювання трикутника з пробілами</vt:lpstr>
      <vt:lpstr>Псевдографіка (трикутник)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Ірина Скляр</dc:creator>
  <cp:lastModifiedBy>Ірина Скляр</cp:lastModifiedBy>
  <cp:revision>4</cp:revision>
  <dcterms:created xsi:type="dcterms:W3CDTF">2026-02-15T15:09:47Z</dcterms:created>
  <dcterms:modified xsi:type="dcterms:W3CDTF">2026-02-19T19:45:17Z</dcterms:modified>
</cp:coreProperties>
</file>